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57" r:id="rId4"/>
    <p:sldId id="258" r:id="rId5"/>
    <p:sldId id="259" r:id="rId6"/>
    <p:sldId id="260" r:id="rId7"/>
    <p:sldId id="264" r:id="rId8"/>
    <p:sldId id="267" r:id="rId9"/>
    <p:sldId id="261" r:id="rId10"/>
    <p:sldId id="263" r:id="rId11"/>
    <p:sldId id="262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FFE45-3EE9-4AC2-BD4D-1514AC4497F8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EDA8B-E9FB-4A07-AE09-A6A20698F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74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" name="Google Shape;57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8442-9625-AC3A-1CAD-BF12C3B0E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DE24A4-5C78-EEF2-54D2-F8786B863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31AD4-309E-2A7F-31BA-F9DBAED1D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DEE3-F244-4C28-AFAF-8F5BFCB17AE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88C63-9E40-3E58-2A67-8EF3327B4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D779-8B86-4EB8-2BB7-13E28C531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080-3F1C-4B3F-B395-2A4582C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46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F9E4-4495-86B5-726A-BE34707B8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377DF-7D87-1BF8-8851-6302DA5BD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1A428-CEB1-B79A-BB5E-943515F8C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DEE3-F244-4C28-AFAF-8F5BFCB17AE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26222-D2A8-DA53-876C-F0313FCED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054FF-D129-C4D3-1E0D-F457116F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080-3F1C-4B3F-B395-2A4582C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92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FE07C5-7E8C-0D51-151D-8E8098C32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3F7F4-3F17-DC85-962B-BBEF551EB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F2049-5A39-7015-B58D-4CE0E6009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DEE3-F244-4C28-AFAF-8F5BFCB17AE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469D5-E14F-FDC6-310E-177709CC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4F76A-632B-96F3-7ECF-EE6120EB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080-3F1C-4B3F-B395-2A4582C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9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5464-66EE-C0CE-A4A3-0599F570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83D28-FBC6-285E-FF7E-5A80D6D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C7D62-74AC-C193-1247-DB1992E7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DEE3-F244-4C28-AFAF-8F5BFCB17AE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B236B-FD59-9138-3622-091A59F8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C105D-AE54-BED8-DE7A-70B0D4226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080-3F1C-4B3F-B395-2A4582C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24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CC86-B5BD-7CB2-F322-33B0EA9D0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085DF-DC13-B287-C23B-3969810E0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C8A30-3797-0E74-D47E-4330C39C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DEE3-F244-4C28-AFAF-8F5BFCB17AE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699C5-46A5-E329-1E0A-5B18F7A0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9E085-F25A-E00B-35F5-B4579EC1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080-3F1C-4B3F-B395-2A4582C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13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4FAC-251F-CCFC-6B28-6CFB9B02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B35AD-C1F5-95EB-2B7D-B724745790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CAD80-46F2-C848-BD83-D3E7D240A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7686F-DA8C-054E-70B7-85235E38A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DEE3-F244-4C28-AFAF-8F5BFCB17AE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BADF6-449B-0B5E-13AE-E3C51759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D5AB7-9BDD-81CA-972E-99A0DF6E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080-3F1C-4B3F-B395-2A4582C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07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8D8F-869B-836B-722D-FF8F2CF33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07014-7DC8-FA59-9C96-C0326B2B3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8C1A0-4CA2-6030-7AA8-284D694F2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D49C58-DE64-1E78-6B31-675B81CD0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18420-996B-7035-CCA0-4CE6709AA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BF37FD-229C-8862-11FD-1C0B1081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DEE3-F244-4C28-AFAF-8F5BFCB17AE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9CC885-D2A2-581D-CF05-AD5A94FE7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EB7D25-909C-C5B6-D610-C3E3B8389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080-3F1C-4B3F-B395-2A4582C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0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8A87-81F4-56A9-AB50-708C3DC2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F7D266-7C76-A83B-AE74-B9207587B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DEE3-F244-4C28-AFAF-8F5BFCB17AE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6B5DF-B764-F8AE-B40F-1FD837BC3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C546F-B65F-4EC3-3486-F189A3AD1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080-3F1C-4B3F-B395-2A4582C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2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C5DD8-0A3A-AF88-548D-92D1038B7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DEE3-F244-4C28-AFAF-8F5BFCB17AE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888B73-F111-C1B5-E70B-2C19C872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4149-32B3-E60C-428F-9EC861CDF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080-3F1C-4B3F-B395-2A4582C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43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8EE75-9500-C009-ADA3-10F80427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E6171-5F62-DF69-2157-7B5F21E12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0B685-4C5D-AA17-C72D-DCC14B76F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46976-23A1-732C-AA0C-DDD76ED98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DEE3-F244-4C28-AFAF-8F5BFCB17AE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75A74-0347-3750-B845-27DB59C4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24C9A-5841-4EA6-8A10-9BDA762D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080-3F1C-4B3F-B395-2A4582C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52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9792-0350-B339-6DD0-B1397B03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91C9E1-498F-58C5-43F7-79D0B19FE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37EF3-892A-D4EC-99E7-B84834E82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96E15-D9E5-DD9F-BC4D-4415B750A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DEE3-F244-4C28-AFAF-8F5BFCB17AE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B02BD-BBEB-BEAD-A1EC-B404535B1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18A54-8382-0AB0-0A05-C0757D85A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080-3F1C-4B3F-B395-2A4582C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5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C4F6B1-44FD-7984-1848-771B7156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58B15-E677-C230-A155-E2EE2636B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24018-A64A-FD92-B893-A6FB8ADE92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4DEE3-F244-4C28-AFAF-8F5BFCB17AE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41C4B-5D62-1A2C-FCF7-79CA963E2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06393-CCB5-9428-35EF-E5B2906D8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25080-3F1C-4B3F-B395-2A4582C9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4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76586588_Exploring_the_Connection_Between_Business_Strategy_and_Project_Management_Tools_and_Techniques" TargetMode="External"/><Relationship Id="rId2" Type="http://schemas.openxmlformats.org/officeDocument/2006/relationships/hyperlink" Target="https://www.researchgate.net/publication/379477109_An_integrated_project_management_methodology_under_a_social_perspective_in_industrialisation_project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doi.org/10.1016/j.procs.2023.01.472" TargetMode="External"/><Relationship Id="rId4" Type="http://schemas.openxmlformats.org/officeDocument/2006/relationships/hyperlink" Target="https://www.researchgate.net/publication/378388370_METHODS_AND_TOOLS_OF_PROJECT_MANAGEMENT_IN_RELATION_TO_IS_DEVELOPMENT_PROCESSE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hyperlink" Target="https://drive.google.com/file/d/1pZWew7G8kzNeyQFurGe5a6w7XVPBR3JT/view?usp=sharing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circle with icons and circles&#10;&#10;Description automatically generated with medium confidence">
            <a:extLst>
              <a:ext uri="{FF2B5EF4-FFF2-40B4-BE49-F238E27FC236}">
                <a16:creationId xmlns:a16="http://schemas.microsoft.com/office/drawing/2014/main" id="{7FADDCA1-89AB-268B-26FD-1A2E16C36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46"/>
          <a:stretch/>
        </p:blipFill>
        <p:spPr>
          <a:xfrm>
            <a:off x="-13546" y="-88755"/>
            <a:ext cx="12277860" cy="690629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F6EA7F8-3F27-364C-BC77-66F915A2DD74}"/>
              </a:ext>
            </a:extLst>
          </p:cNvPr>
          <p:cNvSpPr/>
          <p:nvPr/>
        </p:nvSpPr>
        <p:spPr>
          <a:xfrm>
            <a:off x="-13547" y="-93156"/>
            <a:ext cx="12286827" cy="6965648"/>
          </a:xfrm>
          <a:prstGeom prst="rect">
            <a:avLst/>
          </a:prstGeom>
          <a:solidFill>
            <a:srgbClr val="002060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6" name="Google Shape;61;p13"/>
          <p:cNvSpPr/>
          <p:nvPr/>
        </p:nvSpPr>
        <p:spPr>
          <a:xfrm>
            <a:off x="1496993" y="901642"/>
            <a:ext cx="9198015" cy="4136020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 w="25400" cap="flat" cmpd="sng">
            <a:solidFill>
              <a:srgbClr val="9BDB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Google Shape;62;p13"/>
          <p:cNvGrpSpPr/>
          <p:nvPr/>
        </p:nvGrpSpPr>
        <p:grpSpPr>
          <a:xfrm>
            <a:off x="2089684" y="1559893"/>
            <a:ext cx="8063216" cy="801379"/>
            <a:chOff x="1567263" y="1495382"/>
            <a:chExt cx="6047412" cy="601034"/>
          </a:xfrm>
        </p:grpSpPr>
        <p:pic>
          <p:nvPicPr>
            <p:cNvPr id="48" name="Google Shape;63;p13" descr="A close up of a sig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64;p13"/>
            <p:cNvPicPr preferRelativeResize="0"/>
            <p:nvPr/>
          </p:nvPicPr>
          <p:blipFill rotWithShape="1">
            <a:blip r:embed="rId5">
              <a:alphaModFix/>
            </a:blip>
            <a:srcRect t="20551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" name="Google Shape;65;p13"/>
            <p:cNvCxnSpPr/>
            <p:nvPr/>
          </p:nvCxnSpPr>
          <p:spPr>
            <a:xfrm>
              <a:off x="4609804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" name="Google Shape;66;p13"/>
            <p:cNvCxnSpPr/>
            <p:nvPr/>
          </p:nvCxnSpPr>
          <p:spPr>
            <a:xfrm>
              <a:off x="6066122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52" name="Google Shape;67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3" name="Google Shape;68;p13"/>
            <p:cNvCxnSpPr/>
            <p:nvPr/>
          </p:nvCxnSpPr>
          <p:spPr>
            <a:xfrm>
              <a:off x="3529689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54" name="Google Shape;69;p13" descr="A blue and black text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70;p13"/>
          <p:cNvSpPr txBox="1"/>
          <p:nvPr/>
        </p:nvSpPr>
        <p:spPr>
          <a:xfrm>
            <a:off x="1586361" y="5223926"/>
            <a:ext cx="194256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82B3DC0-82F6-87DC-54C8-D8C3C49C5C6B}"/>
              </a:ext>
            </a:extLst>
          </p:cNvPr>
          <p:cNvSpPr/>
          <p:nvPr/>
        </p:nvSpPr>
        <p:spPr>
          <a:xfrm>
            <a:off x="2190434" y="3106904"/>
            <a:ext cx="7811135" cy="15394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26DA914-1556-09EF-5DDB-1F84E0AE4DDA}"/>
              </a:ext>
            </a:extLst>
          </p:cNvPr>
          <p:cNvSpPr txBox="1"/>
          <p:nvPr/>
        </p:nvSpPr>
        <p:spPr>
          <a:xfrm>
            <a:off x="8088162" y="5641972"/>
            <a:ext cx="2388692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67"/>
              </a:spcAft>
            </a:pPr>
            <a:r>
              <a:rPr lang="en-US" sz="1467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Karan Bhat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42C642-8663-AE62-574D-03DF88CAB3C4}"/>
              </a:ext>
            </a:extLst>
          </p:cNvPr>
          <p:cNvSpPr txBox="1"/>
          <p:nvPr/>
        </p:nvSpPr>
        <p:spPr>
          <a:xfrm>
            <a:off x="1708320" y="5641972"/>
            <a:ext cx="3118203" cy="582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67"/>
              </a:spcAft>
            </a:pPr>
            <a:r>
              <a:rPr lang="en-US" sz="1467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1467" dirty="0">
                <a:solidFill>
                  <a:schemeClr val="bg1"/>
                </a:solidFill>
              </a:rPr>
              <a:t>Janmejay Kumar</a:t>
            </a:r>
            <a:r>
              <a:rPr lang="en-US" sz="1467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Singh	</a:t>
            </a:r>
          </a:p>
          <a:p>
            <a:pPr>
              <a:spcAft>
                <a:spcPts val="267"/>
              </a:spcAft>
            </a:pPr>
            <a:r>
              <a:rPr lang="en-US" sz="1467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1467" dirty="0">
                <a:solidFill>
                  <a:schemeClr val="bg1"/>
                </a:solidFill>
              </a:rPr>
              <a:t>Satyam Kumar Jaiswal</a:t>
            </a:r>
            <a:endParaRPr lang="en-US" sz="1467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1CB07F2-2284-08E3-FBA7-598E55A18D8B}"/>
              </a:ext>
            </a:extLst>
          </p:cNvPr>
          <p:cNvCxnSpPr>
            <a:cxnSpLocks/>
          </p:cNvCxnSpPr>
          <p:nvPr/>
        </p:nvCxnSpPr>
        <p:spPr>
          <a:xfrm>
            <a:off x="1715146" y="5593204"/>
            <a:ext cx="5155769" cy="0"/>
          </a:xfrm>
          <a:prstGeom prst="line">
            <a:avLst/>
          </a:prstGeom>
          <a:ln w="3175">
            <a:solidFill>
              <a:srgbClr val="E5EEF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8B1E2C5-4E05-55A9-80A5-7E523BD3B6B5}"/>
              </a:ext>
            </a:extLst>
          </p:cNvPr>
          <p:cNvCxnSpPr>
            <a:cxnSpLocks/>
          </p:cNvCxnSpPr>
          <p:nvPr/>
        </p:nvCxnSpPr>
        <p:spPr>
          <a:xfrm>
            <a:off x="8088163" y="5593204"/>
            <a:ext cx="2388692" cy="0"/>
          </a:xfrm>
          <a:prstGeom prst="line">
            <a:avLst/>
          </a:prstGeom>
          <a:ln w="3175">
            <a:solidFill>
              <a:srgbClr val="E5EEF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Google Shape;70;p13">
            <a:extLst>
              <a:ext uri="{FF2B5EF4-FFF2-40B4-BE49-F238E27FC236}">
                <a16:creationId xmlns:a16="http://schemas.microsoft.com/office/drawing/2014/main" id="{B176FC78-507D-9B48-3159-EAB7EDAAF264}"/>
              </a:ext>
            </a:extLst>
          </p:cNvPr>
          <p:cNvSpPr txBox="1"/>
          <p:nvPr/>
        </p:nvSpPr>
        <p:spPr>
          <a:xfrm>
            <a:off x="7973089" y="5199541"/>
            <a:ext cx="194256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Guide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6ED96A-43E2-FEBC-956C-AD2D8EFD9D11}"/>
              </a:ext>
            </a:extLst>
          </p:cNvPr>
          <p:cNvSpPr txBox="1"/>
          <p:nvPr/>
        </p:nvSpPr>
        <p:spPr>
          <a:xfrm>
            <a:off x="2792137" y="3609914"/>
            <a:ext cx="660772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 b="1" dirty="0">
                <a:solidFill>
                  <a:schemeClr val="bg1"/>
                </a:solidFill>
              </a:rPr>
              <a:t>PLURA: Project Management and Dashboard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E5C21B-B519-7AA7-0387-854E06A2A571}"/>
              </a:ext>
            </a:extLst>
          </p:cNvPr>
          <p:cNvSpPr txBox="1"/>
          <p:nvPr/>
        </p:nvSpPr>
        <p:spPr>
          <a:xfrm>
            <a:off x="501792" y="1309729"/>
            <a:ext cx="6823568" cy="5105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Arial"/>
              <a:buNone/>
            </a:pPr>
            <a:r>
              <a:rPr lang="en-GB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PLURA represents a comprehensive white-</a:t>
            </a:r>
            <a:r>
              <a:rPr lang="en-GB" sz="1400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labeled</a:t>
            </a:r>
            <a:r>
              <a:rPr lang="en-GB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multi-tasking SAS application designed to empower agency owners with a wide array of powerful tools and features. From agency management to client onboarding, website and funnel building, subscription billing, and more, PLURA offers a seamless and intuitive experience.</a:t>
            </a:r>
          </a:p>
          <a:p>
            <a:pPr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Arial"/>
              <a:buNone/>
            </a:pPr>
            <a:r>
              <a:rPr lang="en-GB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Built on a robust stack including Next.js, Prisma, Stripe Connect, and Clerk Authentication, PLURA showcases expertise in full-stack development, database management, and API integrations. Its user interface and experience emphasize responsive design, dark mode toggle, notifications, and customizable CSS properties.</a:t>
            </a:r>
          </a:p>
          <a:p>
            <a:pPr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Arial"/>
              <a:buNone/>
            </a:pPr>
            <a:r>
              <a:rPr lang="en-GB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Ultimately, PLURA serves as a testament to the skills and capabilities of its developers, providing real-world application experience invaluable for professional growth. Whether for showcasing proficiency in software development or meeting the needs of agency owners seeking comprehensive management solutions, PLURA stands as a testament to innovation and excellence.</a:t>
            </a:r>
            <a:endParaRPr lang="en-US"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27;p22">
            <a:extLst>
              <a:ext uri="{FF2B5EF4-FFF2-40B4-BE49-F238E27FC236}">
                <a16:creationId xmlns:a16="http://schemas.microsoft.com/office/drawing/2014/main" id="{BC792577-2710-47AF-D933-DA1648D53A10}"/>
              </a:ext>
            </a:extLst>
          </p:cNvPr>
          <p:cNvSpPr txBox="1">
            <a:spLocks/>
          </p:cNvSpPr>
          <p:nvPr/>
        </p:nvSpPr>
        <p:spPr>
          <a:xfrm>
            <a:off x="501792" y="833214"/>
            <a:ext cx="85206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308C9-0C13-D086-46D8-E1F2A4EFB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148" y="2143586"/>
            <a:ext cx="4109060" cy="2895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3DB6DD-2385-45B6-81DF-35DC5D97AFB6}"/>
              </a:ext>
            </a:extLst>
          </p:cNvPr>
          <p:cNvSpPr/>
          <p:nvPr/>
        </p:nvSpPr>
        <p:spPr>
          <a:xfrm>
            <a:off x="0" y="6644640"/>
            <a:ext cx="12192000" cy="2987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5E3AE-B104-6DEE-08C6-BD6644FBC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781" y="117822"/>
            <a:ext cx="1164437" cy="3901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3F4B32-FFC0-1CCE-44F9-B0B41166AE86}"/>
              </a:ext>
            </a:extLst>
          </p:cNvPr>
          <p:cNvSpPr/>
          <p:nvPr/>
        </p:nvSpPr>
        <p:spPr>
          <a:xfrm>
            <a:off x="0" y="0"/>
            <a:ext cx="9306560" cy="50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PLURA: Project Management and Dashboard</a:t>
            </a:r>
          </a:p>
        </p:txBody>
      </p:sp>
    </p:spTree>
    <p:extLst>
      <p:ext uri="{BB962C8B-B14F-4D97-AF65-F5344CB8AC3E}">
        <p14:creationId xmlns:p14="http://schemas.microsoft.com/office/powerpoint/2010/main" val="4030254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CA1DDE-1FE3-BF9D-94F1-FC3A4B31EBD0}"/>
              </a:ext>
            </a:extLst>
          </p:cNvPr>
          <p:cNvSpPr txBox="1"/>
          <p:nvPr/>
        </p:nvSpPr>
        <p:spPr>
          <a:xfrm>
            <a:off x="292167" y="1685649"/>
            <a:ext cx="10301614" cy="42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Tereso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A.P., Fernandes, G., Lopes, A.I. (April 2024). "An integrated project management methodology under a social perspective in industrialisation projects."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https://www.researchgate.net/publication/379477109_An_integrated_project_management_methodology_under_a_social_perspective_in_industrialisation_projects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Herzing, I. (December 2023). "Exploring the Connection Between Business Strategy and Project Management Tools and Techniques."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https://www.researchgate.net/publication/376586588_Exploring_the_Connection_Between_Business_Strategy_and_Project_Management_Tools_and_Techniques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Alibiyeva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Z.,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Tsekhovoy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(October 2023). "METHODS AND TOOLS OF PROJECT MANAGEMENT IN RELATION TO IS DEVELOPMENT PROCESSES.“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https://www.researchgate.net/publication/378388370_METHODS_AND_TOOLS_OF_PROJECT_MANAGEMENT_IN_RELATION_TO_IS_DEVELOPMENT_PROCESSES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Clemente, M.,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Domniques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(2023). "Analysis of Project Management Tools to support Knowledge Management." Procedia Computer Science, Volume 219, Pages 1769-1776. Retrieved from: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https://doi.org/10.1016/j.procs.2023.01.472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127;p22">
            <a:extLst>
              <a:ext uri="{FF2B5EF4-FFF2-40B4-BE49-F238E27FC236}">
                <a16:creationId xmlns:a16="http://schemas.microsoft.com/office/drawing/2014/main" id="{434B5379-C2DA-F15C-90AB-2814240D5B0F}"/>
              </a:ext>
            </a:extLst>
          </p:cNvPr>
          <p:cNvSpPr txBox="1">
            <a:spLocks/>
          </p:cNvSpPr>
          <p:nvPr/>
        </p:nvSpPr>
        <p:spPr>
          <a:xfrm>
            <a:off x="515687" y="1174980"/>
            <a:ext cx="85206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Reference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74F0B1-F67E-5AEF-9F25-EFC36A60F8C3}"/>
              </a:ext>
            </a:extLst>
          </p:cNvPr>
          <p:cNvSpPr/>
          <p:nvPr/>
        </p:nvSpPr>
        <p:spPr>
          <a:xfrm>
            <a:off x="0" y="6644640"/>
            <a:ext cx="12192000" cy="2987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DD4AE-222C-33C4-8118-086272394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3781" y="117822"/>
            <a:ext cx="1164437" cy="3901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624747-FF36-DE8B-3D88-CA73C2A2444B}"/>
              </a:ext>
            </a:extLst>
          </p:cNvPr>
          <p:cNvSpPr/>
          <p:nvPr/>
        </p:nvSpPr>
        <p:spPr>
          <a:xfrm>
            <a:off x="0" y="0"/>
            <a:ext cx="9306560" cy="50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PLURA: Project Management and Dashboard</a:t>
            </a:r>
          </a:p>
        </p:txBody>
      </p:sp>
    </p:spTree>
    <p:extLst>
      <p:ext uri="{BB962C8B-B14F-4D97-AF65-F5344CB8AC3E}">
        <p14:creationId xmlns:p14="http://schemas.microsoft.com/office/powerpoint/2010/main" val="2347530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2;g5fab984687_2_0">
            <a:extLst>
              <a:ext uri="{FF2B5EF4-FFF2-40B4-BE49-F238E27FC236}">
                <a16:creationId xmlns:a16="http://schemas.microsoft.com/office/drawing/2014/main" id="{D83AF6D8-3E27-9D87-842B-3F1A1A2BCFDD}"/>
              </a:ext>
            </a:extLst>
          </p:cNvPr>
          <p:cNvSpPr txBox="1">
            <a:spLocks/>
          </p:cNvSpPr>
          <p:nvPr/>
        </p:nvSpPr>
        <p:spPr>
          <a:xfrm>
            <a:off x="4543222" y="282373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 dirty="0"/>
              <a:t>Thank you!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93D24-1AE0-E08D-CAE8-B2093B2AA2C7}"/>
              </a:ext>
            </a:extLst>
          </p:cNvPr>
          <p:cNvSpPr/>
          <p:nvPr/>
        </p:nvSpPr>
        <p:spPr>
          <a:xfrm>
            <a:off x="0" y="6644640"/>
            <a:ext cx="12192000" cy="2987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744855-602E-6D25-B61C-F9F972F2C3E4}"/>
              </a:ext>
            </a:extLst>
          </p:cNvPr>
          <p:cNvSpPr/>
          <p:nvPr/>
        </p:nvSpPr>
        <p:spPr>
          <a:xfrm>
            <a:off x="0" y="0"/>
            <a:ext cx="9306560" cy="50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PLURA: Project Management and Dashboard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DB0849-6910-9CE7-7F2B-2E245499A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781" y="117822"/>
            <a:ext cx="1164437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A4FCA6-F30F-EB67-8843-7998BEC00DBA}"/>
              </a:ext>
            </a:extLst>
          </p:cNvPr>
          <p:cNvSpPr txBox="1"/>
          <p:nvPr/>
        </p:nvSpPr>
        <p:spPr>
          <a:xfrm>
            <a:off x="1228344" y="2905780"/>
            <a:ext cx="8730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Disclaimer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The content is curated from online/offline resources and used for educational purpose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131070-0ABE-4E74-8757-7213AF53CB06}"/>
              </a:ext>
            </a:extLst>
          </p:cNvPr>
          <p:cNvSpPr/>
          <p:nvPr/>
        </p:nvSpPr>
        <p:spPr>
          <a:xfrm>
            <a:off x="0" y="6644640"/>
            <a:ext cx="12192000" cy="2987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52387-D796-A780-A079-3A2032D214A0}"/>
              </a:ext>
            </a:extLst>
          </p:cNvPr>
          <p:cNvSpPr/>
          <p:nvPr/>
        </p:nvSpPr>
        <p:spPr>
          <a:xfrm>
            <a:off x="0" y="0"/>
            <a:ext cx="9306560" cy="50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PLURA: Project Management and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FFB8E-8CA6-E08E-98E8-ED64A312D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781" y="117822"/>
            <a:ext cx="1164437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85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4E25-DA45-405B-E2F0-43005582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614" y="1462969"/>
            <a:ext cx="3743228" cy="359479"/>
          </a:xfrm>
        </p:spPr>
        <p:txBody>
          <a:bodyPr>
            <a:normAutofit/>
          </a:bodyPr>
          <a:lstStyle/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Course Outline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77;p14">
            <a:extLst>
              <a:ext uri="{FF2B5EF4-FFF2-40B4-BE49-F238E27FC236}">
                <a16:creationId xmlns:a16="http://schemas.microsoft.com/office/drawing/2014/main" id="{09528669-3CB0-DE32-86A6-7DB7B973A33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4"/>
            <a:ext cx="4063738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100000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3355" marR="0" lvl="0" indent="-173355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Problem Statement</a:t>
            </a:r>
            <a:endParaRPr lang="en-US" sz="16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73355" marR="0" lvl="0" indent="-173355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Proposed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Solution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173355" marR="0" lvl="0" indent="-173355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Software Requirements</a:t>
            </a:r>
          </a:p>
          <a:p>
            <a:pPr marL="173355" marR="0" lvl="0" indent="-173355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System Design/Architecture</a:t>
            </a:r>
            <a:endParaRPr lang="en-US" sz="16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73355" marR="0" lvl="0" indent="-173355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Video of the Project</a:t>
            </a:r>
            <a:endParaRPr lang="en-US" sz="16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73355" marR="0" lvl="0" indent="-173355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Future Scope</a:t>
            </a:r>
            <a:endParaRPr lang="en-US" sz="16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73355" marR="0" lvl="0" indent="-173355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16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73355" marR="0" lvl="0" indent="-173355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References</a:t>
            </a:r>
            <a:endParaRPr lang="en-US" sz="16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69F48-9DD8-F500-C4D3-339CEEBC5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897" y="1965916"/>
            <a:ext cx="3194940" cy="3194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11EEC0-7767-A428-5EEF-5E7592A2F659}"/>
              </a:ext>
            </a:extLst>
          </p:cNvPr>
          <p:cNvSpPr/>
          <p:nvPr/>
        </p:nvSpPr>
        <p:spPr>
          <a:xfrm>
            <a:off x="0" y="6644640"/>
            <a:ext cx="12192000" cy="2987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7AE8E-82FD-29D7-5951-CE5DCE47B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781" y="117822"/>
            <a:ext cx="1164437" cy="3901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25740A-CFB4-EDDD-B096-55BB2E121454}"/>
              </a:ext>
            </a:extLst>
          </p:cNvPr>
          <p:cNvSpPr/>
          <p:nvPr/>
        </p:nvSpPr>
        <p:spPr>
          <a:xfrm>
            <a:off x="0" y="0"/>
            <a:ext cx="9306560" cy="50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PLURA: Project Management and Dashboard</a:t>
            </a:r>
          </a:p>
        </p:txBody>
      </p:sp>
    </p:spTree>
    <p:extLst>
      <p:ext uri="{BB962C8B-B14F-4D97-AF65-F5344CB8AC3E}">
        <p14:creationId xmlns:p14="http://schemas.microsoft.com/office/powerpoint/2010/main" val="3772797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2;p15">
            <a:extLst>
              <a:ext uri="{FF2B5EF4-FFF2-40B4-BE49-F238E27FC236}">
                <a16:creationId xmlns:a16="http://schemas.microsoft.com/office/drawing/2014/main" id="{0D992C4E-1735-F0AB-0AE5-F46ED7ABAC07}"/>
              </a:ext>
            </a:extLst>
          </p:cNvPr>
          <p:cNvSpPr txBox="1">
            <a:spLocks/>
          </p:cNvSpPr>
          <p:nvPr/>
        </p:nvSpPr>
        <p:spPr>
          <a:xfrm>
            <a:off x="492378" y="1300366"/>
            <a:ext cx="262462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Problem Statement</a:t>
            </a: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D6DB2F52-6506-19D9-306F-6C66FA49E0A4}"/>
              </a:ext>
            </a:extLst>
          </p:cNvPr>
          <p:cNvSpPr txBox="1"/>
          <p:nvPr/>
        </p:nvSpPr>
        <p:spPr>
          <a:xfrm>
            <a:off x="492378" y="2002035"/>
            <a:ext cx="4662242" cy="310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Arial"/>
              <a:buNone/>
            </a:pPr>
            <a:r>
              <a:rPr lang="en-GB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Existing agency management solutions lack integration and customization, leading to inefficiencies and fragmented workflows. PLURA seeks to address these challenges by offering a comprehensive, white-</a:t>
            </a:r>
            <a:r>
              <a:rPr lang="en-GB" sz="1400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labeled</a:t>
            </a:r>
            <a:r>
              <a:rPr lang="en-GB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SAS application that empowers agency owners with seamless integration of key functionalities, customizable options, and a user-friendly interface, ultimately enhancing operational efficiency and streamlining business processes.</a:t>
            </a:r>
            <a:endParaRPr lang="en-US"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882CD-A049-13DF-E45A-D77F635738FA}"/>
              </a:ext>
            </a:extLst>
          </p:cNvPr>
          <p:cNvGrpSpPr/>
          <p:nvPr/>
        </p:nvGrpSpPr>
        <p:grpSpPr>
          <a:xfrm>
            <a:off x="7938818" y="1708134"/>
            <a:ext cx="3760804" cy="3119841"/>
            <a:chOff x="4578211" y="760307"/>
            <a:chExt cx="4510006" cy="3741355"/>
          </a:xfrm>
        </p:grpSpPr>
        <p:pic>
          <p:nvPicPr>
            <p:cNvPr id="8" name="Picture 7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id="{17F60FF3-072B-99D6-7099-70D9E1979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9" name="Picture 8" descr="Businessman with clipboard">
              <a:extLst>
                <a:ext uri="{FF2B5EF4-FFF2-40B4-BE49-F238E27FC236}">
                  <a16:creationId xmlns:a16="http://schemas.microsoft.com/office/drawing/2014/main" id="{7836B12E-9C7A-3E97-32AB-B5D55958D1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0168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19DC29E-4704-36C9-DA0C-DDEE4D2F65BF}"/>
              </a:ext>
            </a:extLst>
          </p:cNvPr>
          <p:cNvSpPr/>
          <p:nvPr/>
        </p:nvSpPr>
        <p:spPr>
          <a:xfrm>
            <a:off x="0" y="6644640"/>
            <a:ext cx="12192000" cy="2987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208E04-A427-377D-D24B-C720DEC09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3781" y="117822"/>
            <a:ext cx="1164437" cy="3901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61B890C-EC03-52D6-A4A6-BAAA385AFEBE}"/>
              </a:ext>
            </a:extLst>
          </p:cNvPr>
          <p:cNvSpPr/>
          <p:nvPr/>
        </p:nvSpPr>
        <p:spPr>
          <a:xfrm>
            <a:off x="0" y="0"/>
            <a:ext cx="9306560" cy="50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PLURA: Project Management and Dashboard</a:t>
            </a:r>
          </a:p>
        </p:txBody>
      </p:sp>
    </p:spTree>
    <p:extLst>
      <p:ext uri="{BB962C8B-B14F-4D97-AF65-F5344CB8AC3E}">
        <p14:creationId xmlns:p14="http://schemas.microsoft.com/office/powerpoint/2010/main" val="221896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17">
            <a:extLst>
              <a:ext uri="{FF2B5EF4-FFF2-40B4-BE49-F238E27FC236}">
                <a16:creationId xmlns:a16="http://schemas.microsoft.com/office/drawing/2014/main" id="{4D700AD1-83FD-9107-8D23-C22BAB3245DA}"/>
              </a:ext>
            </a:extLst>
          </p:cNvPr>
          <p:cNvSpPr txBox="1"/>
          <p:nvPr/>
        </p:nvSpPr>
        <p:spPr>
          <a:xfrm>
            <a:off x="852542" y="1943998"/>
            <a:ext cx="8229599" cy="2970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PLURA is a comprehensive white-</a:t>
            </a:r>
            <a:r>
              <a:rPr lang="en-GB" sz="1400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labeled</a:t>
            </a:r>
            <a:r>
              <a:rPr lang="en-GB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multi-tasking SAS application.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empowers agency owners with a range of powerful tools and features.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functionalities include agency management, client onboarding, website and funnel building, and subscription billing.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PLURA offers seamless integration of these functionalities.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platform provides a user-friendly interface and customizable options.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Its aim is to streamline business processes and enhance operational efficiency for agency owners.</a:t>
            </a:r>
            <a:endParaRPr lang="en-US"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4;p17">
            <a:extLst>
              <a:ext uri="{FF2B5EF4-FFF2-40B4-BE49-F238E27FC236}">
                <a16:creationId xmlns:a16="http://schemas.microsoft.com/office/drawing/2014/main" id="{085F382D-E5A1-3421-43F1-283E2548C27A}"/>
              </a:ext>
            </a:extLst>
          </p:cNvPr>
          <p:cNvSpPr txBox="1">
            <a:spLocks/>
          </p:cNvSpPr>
          <p:nvPr/>
        </p:nvSpPr>
        <p:spPr>
          <a:xfrm>
            <a:off x="964302" y="1232556"/>
            <a:ext cx="441892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en-US" sz="16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952980-22C3-6117-DB8C-1BD25E2D7F29}"/>
              </a:ext>
            </a:extLst>
          </p:cNvPr>
          <p:cNvSpPr/>
          <p:nvPr/>
        </p:nvSpPr>
        <p:spPr>
          <a:xfrm>
            <a:off x="0" y="6644640"/>
            <a:ext cx="12192000" cy="2987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F30CCC-7D55-B67B-E08A-E0C9AEA54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781" y="117822"/>
            <a:ext cx="1164437" cy="3901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2A23B6-F0B4-8744-1509-7FF6561CC48E}"/>
              </a:ext>
            </a:extLst>
          </p:cNvPr>
          <p:cNvSpPr/>
          <p:nvPr/>
        </p:nvSpPr>
        <p:spPr>
          <a:xfrm>
            <a:off x="0" y="0"/>
            <a:ext cx="9306560" cy="50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PLURA: Project Management and Dashboard</a:t>
            </a:r>
          </a:p>
        </p:txBody>
      </p:sp>
    </p:spTree>
    <p:extLst>
      <p:ext uri="{BB962C8B-B14F-4D97-AF65-F5344CB8AC3E}">
        <p14:creationId xmlns:p14="http://schemas.microsoft.com/office/powerpoint/2010/main" val="2960995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4;p17">
            <a:extLst>
              <a:ext uri="{FF2B5EF4-FFF2-40B4-BE49-F238E27FC236}">
                <a16:creationId xmlns:a16="http://schemas.microsoft.com/office/drawing/2014/main" id="{1B46AB4B-9D88-BFEF-3016-16CABAF20066}"/>
              </a:ext>
            </a:extLst>
          </p:cNvPr>
          <p:cNvSpPr txBox="1">
            <a:spLocks/>
          </p:cNvSpPr>
          <p:nvPr/>
        </p:nvSpPr>
        <p:spPr>
          <a:xfrm>
            <a:off x="1051761" y="1192723"/>
            <a:ext cx="441892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Software Requirements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94;p17">
            <a:extLst>
              <a:ext uri="{FF2B5EF4-FFF2-40B4-BE49-F238E27FC236}">
                <a16:creationId xmlns:a16="http://schemas.microsoft.com/office/drawing/2014/main" id="{0111CFC8-E2DC-061D-F7C1-29B74943752E}"/>
              </a:ext>
            </a:extLst>
          </p:cNvPr>
          <p:cNvSpPr txBox="1">
            <a:spLocks/>
          </p:cNvSpPr>
          <p:nvPr/>
        </p:nvSpPr>
        <p:spPr>
          <a:xfrm>
            <a:off x="951103" y="1720860"/>
            <a:ext cx="5520977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Programming Language: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JavaScript/TypeScript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Framework: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Next.js 14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Authentication: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Clerk Authentication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Payment Integration: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Stripe Connect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UI Component Library: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Shadcn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/UI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kern="0" dirty="0"/>
              <a:t>Styling Framework: </a:t>
            </a:r>
            <a:r>
              <a:rPr lang="en-US" sz="1600" kern="0" dirty="0"/>
              <a:t>Tailwind CSS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Database Management System(ORM):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Prisma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BDA5F-2693-C810-A5DF-EBB513B06EA4}"/>
              </a:ext>
            </a:extLst>
          </p:cNvPr>
          <p:cNvSpPr/>
          <p:nvPr/>
        </p:nvSpPr>
        <p:spPr>
          <a:xfrm>
            <a:off x="0" y="6644640"/>
            <a:ext cx="12192000" cy="2987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42B2ADE-19D0-EF00-0114-1DAD2BD30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077" y="1494339"/>
            <a:ext cx="1095499" cy="6134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C89417-1584-F02F-EB3C-9CC2BD9E9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454" y="2126604"/>
            <a:ext cx="1052651" cy="6560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09D481-17AB-85DA-3500-D7A066949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761" y="2849890"/>
            <a:ext cx="1610644" cy="8053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B7541-BC87-1D80-393E-9D5D42E19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676" y="3614528"/>
            <a:ext cx="1749103" cy="9153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0073F1-9EC3-89B9-B3F0-7CA8E53E6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06" y="2192760"/>
            <a:ext cx="985873" cy="6560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F05A0E9-7074-403F-FF28-ADB11BBE6A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3" t="27871" r="23367" b="23196"/>
          <a:stretch/>
        </p:blipFill>
        <p:spPr>
          <a:xfrm>
            <a:off x="8082725" y="3071284"/>
            <a:ext cx="1044916" cy="5364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367B52E-B5B3-D29F-D17C-CA74376136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315" y="2929947"/>
            <a:ext cx="883446" cy="88344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7A843D-F5EF-E8B4-0CB7-D46A79B35B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3781" y="117822"/>
            <a:ext cx="1164437" cy="39017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6C084F8-B10C-AEE6-64E9-D4EE270927E2}"/>
              </a:ext>
            </a:extLst>
          </p:cNvPr>
          <p:cNvSpPr/>
          <p:nvPr/>
        </p:nvSpPr>
        <p:spPr>
          <a:xfrm>
            <a:off x="0" y="0"/>
            <a:ext cx="9306560" cy="50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PLURA: Project Management and Dashboard</a:t>
            </a:r>
          </a:p>
        </p:txBody>
      </p:sp>
    </p:spTree>
    <p:extLst>
      <p:ext uri="{BB962C8B-B14F-4D97-AF65-F5344CB8AC3E}">
        <p14:creationId xmlns:p14="http://schemas.microsoft.com/office/powerpoint/2010/main" val="3897360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60AAFB-36A5-9622-CA31-0CAA84FD7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163" y="1472089"/>
            <a:ext cx="2964179" cy="3913822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Frontend UI</a:t>
            </a: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Next.js</a:t>
            </a: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API Gateway</a:t>
            </a: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Backend Microservices</a:t>
            </a: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Database Layer</a:t>
            </a: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External Integration</a:t>
            </a: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Deployment Environment</a:t>
            </a:r>
            <a:endParaRPr lang="en-US" sz="1600" dirty="0"/>
          </a:p>
        </p:txBody>
      </p:sp>
      <p:sp>
        <p:nvSpPr>
          <p:cNvPr id="4" name="Google Shape;100;p18">
            <a:extLst>
              <a:ext uri="{FF2B5EF4-FFF2-40B4-BE49-F238E27FC236}">
                <a16:creationId xmlns:a16="http://schemas.microsoft.com/office/drawing/2014/main" id="{227D755D-AC39-7655-3E8D-17E5780F75C3}"/>
              </a:ext>
            </a:extLst>
          </p:cNvPr>
          <p:cNvSpPr txBox="1">
            <a:spLocks/>
          </p:cNvSpPr>
          <p:nvPr/>
        </p:nvSpPr>
        <p:spPr>
          <a:xfrm>
            <a:off x="1103862" y="954323"/>
            <a:ext cx="85206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System 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AA26F-B81B-CBA7-494A-688F72C49830}"/>
              </a:ext>
            </a:extLst>
          </p:cNvPr>
          <p:cNvSpPr/>
          <p:nvPr/>
        </p:nvSpPr>
        <p:spPr>
          <a:xfrm>
            <a:off x="8003073" y="1279049"/>
            <a:ext cx="1473200" cy="4876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Frontend UI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0BDD6C-F10A-36D9-A5D1-1489CB179924}"/>
              </a:ext>
            </a:extLst>
          </p:cNvPr>
          <p:cNvSpPr/>
          <p:nvPr/>
        </p:nvSpPr>
        <p:spPr>
          <a:xfrm>
            <a:off x="10236200" y="1292837"/>
            <a:ext cx="1473200" cy="4876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Client-Side Rendering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B23BA9-3B94-34FA-D1CB-869F68A6996C}"/>
              </a:ext>
            </a:extLst>
          </p:cNvPr>
          <p:cNvSpPr/>
          <p:nvPr/>
        </p:nvSpPr>
        <p:spPr>
          <a:xfrm>
            <a:off x="8021725" y="2235041"/>
            <a:ext cx="1971040" cy="7440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(optional)</a:t>
            </a:r>
          </a:p>
          <a:p>
            <a:r>
              <a:rPr lang="en-GB" dirty="0"/>
              <a:t>for managing API endpoints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15FB96-B8EA-E757-2490-76D3B7FAD1B2}"/>
              </a:ext>
            </a:extLst>
          </p:cNvPr>
          <p:cNvSpPr/>
          <p:nvPr/>
        </p:nvSpPr>
        <p:spPr>
          <a:xfrm>
            <a:off x="10373360" y="3125470"/>
            <a:ext cx="1610360" cy="8051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Agency Management, Billing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E30655-D032-9D6F-6764-C894CA21D5DC}"/>
              </a:ext>
            </a:extLst>
          </p:cNvPr>
          <p:cNvSpPr/>
          <p:nvPr/>
        </p:nvSpPr>
        <p:spPr>
          <a:xfrm>
            <a:off x="5886449" y="4729526"/>
            <a:ext cx="1473200" cy="487680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AZURE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E4C3E4-C76D-A5B5-1216-8654D177E5E2}"/>
              </a:ext>
            </a:extLst>
          </p:cNvPr>
          <p:cNvSpPr/>
          <p:nvPr/>
        </p:nvSpPr>
        <p:spPr>
          <a:xfrm>
            <a:off x="5886449" y="3728904"/>
            <a:ext cx="1825396" cy="4876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Stripe, Clerk Authentication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E93F1B-3B6A-1F09-4766-888D480A3125}"/>
              </a:ext>
            </a:extLst>
          </p:cNvPr>
          <p:cNvSpPr/>
          <p:nvPr/>
        </p:nvSpPr>
        <p:spPr>
          <a:xfrm>
            <a:off x="8306002" y="3728905"/>
            <a:ext cx="1473200" cy="48767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Prisma + PostgreSQL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CF5120-B932-9806-0685-7A6E4B4659DF}"/>
              </a:ext>
            </a:extLst>
          </p:cNvPr>
          <p:cNvCxnSpPr/>
          <p:nvPr/>
        </p:nvCxnSpPr>
        <p:spPr>
          <a:xfrm>
            <a:off x="9508890" y="1549354"/>
            <a:ext cx="662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E02CB-2007-080A-F598-BB23DF9DD456}"/>
              </a:ext>
            </a:extLst>
          </p:cNvPr>
          <p:cNvCxnSpPr>
            <a:cxnSpLocks/>
          </p:cNvCxnSpPr>
          <p:nvPr/>
        </p:nvCxnSpPr>
        <p:spPr>
          <a:xfrm>
            <a:off x="10972800" y="1859280"/>
            <a:ext cx="0" cy="1119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0BCE40-C303-71AB-0504-425915C7637E}"/>
              </a:ext>
            </a:extLst>
          </p:cNvPr>
          <p:cNvCxnSpPr>
            <a:cxnSpLocks/>
          </p:cNvCxnSpPr>
          <p:nvPr/>
        </p:nvCxnSpPr>
        <p:spPr>
          <a:xfrm flipH="1">
            <a:off x="7760740" y="3972744"/>
            <a:ext cx="468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C57342-4D8A-964C-BFFD-35FAC59CE3F4}"/>
              </a:ext>
            </a:extLst>
          </p:cNvPr>
          <p:cNvCxnSpPr>
            <a:cxnSpLocks/>
          </p:cNvCxnSpPr>
          <p:nvPr/>
        </p:nvCxnSpPr>
        <p:spPr>
          <a:xfrm>
            <a:off x="6623049" y="4348480"/>
            <a:ext cx="0" cy="27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DC5DA91-ECFB-454C-4257-2F35C42B1E34}"/>
              </a:ext>
            </a:extLst>
          </p:cNvPr>
          <p:cNvCxnSpPr>
            <a:cxnSpLocks/>
            <a:endCxn id="10" idx="3"/>
          </p:cNvCxnSpPr>
          <p:nvPr/>
        </p:nvCxnSpPr>
        <p:spPr>
          <a:xfrm rot="5400000">
            <a:off x="9867365" y="1979155"/>
            <a:ext cx="753317" cy="502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D73C94DC-0403-6C72-262A-A38A432F3F8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9779201" y="2979102"/>
            <a:ext cx="594159" cy="548958"/>
          </a:xfrm>
          <a:prstGeom prst="curvedConnector3">
            <a:avLst>
              <a:gd name="adj1" fmla="val 2777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FD4F1DC-2884-6712-935A-8225769D65D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855604" y="3987857"/>
            <a:ext cx="1006911" cy="178320"/>
          </a:xfrm>
          <a:prstGeom prst="bentConnector3">
            <a:avLst>
              <a:gd name="adj1" fmla="val -45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F7B071-7F5A-DAE9-EE3A-778A061368D8}"/>
              </a:ext>
            </a:extLst>
          </p:cNvPr>
          <p:cNvSpPr/>
          <p:nvPr/>
        </p:nvSpPr>
        <p:spPr>
          <a:xfrm>
            <a:off x="0" y="6644640"/>
            <a:ext cx="12192000" cy="2987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1333100-B360-A0FB-A700-8177625B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781" y="117822"/>
            <a:ext cx="1164437" cy="39017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432D2E03-1F3C-99BA-6D27-8B62A7484488}"/>
              </a:ext>
            </a:extLst>
          </p:cNvPr>
          <p:cNvSpPr/>
          <p:nvPr/>
        </p:nvSpPr>
        <p:spPr>
          <a:xfrm>
            <a:off x="0" y="0"/>
            <a:ext cx="9306560" cy="50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PLURA: Project Management and Dashboard</a:t>
            </a:r>
          </a:p>
        </p:txBody>
      </p:sp>
    </p:spTree>
    <p:extLst>
      <p:ext uri="{BB962C8B-B14F-4D97-AF65-F5344CB8AC3E}">
        <p14:creationId xmlns:p14="http://schemas.microsoft.com/office/powerpoint/2010/main" val="422855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FAEC2C-D260-00FF-B1BE-C6989C93D968}"/>
              </a:ext>
            </a:extLst>
          </p:cNvPr>
          <p:cNvSpPr/>
          <p:nvPr/>
        </p:nvSpPr>
        <p:spPr>
          <a:xfrm>
            <a:off x="0" y="6644640"/>
            <a:ext cx="12192000" cy="2987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F87DE4-8E8C-14F4-41CC-C4AD8E3B63C8}"/>
              </a:ext>
            </a:extLst>
          </p:cNvPr>
          <p:cNvSpPr/>
          <p:nvPr/>
        </p:nvSpPr>
        <p:spPr>
          <a:xfrm>
            <a:off x="0" y="0"/>
            <a:ext cx="9306560" cy="50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PLURA: Project Management and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F120E-F5F6-0EB4-D29B-7D41FE8F9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3781" y="117822"/>
            <a:ext cx="1164437" cy="390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C7842D-9F07-97DB-0872-FFEFF394C948}"/>
              </a:ext>
            </a:extLst>
          </p:cNvPr>
          <p:cNvSpPr txBox="1"/>
          <p:nvPr/>
        </p:nvSpPr>
        <p:spPr>
          <a:xfrm>
            <a:off x="1378443" y="5983366"/>
            <a:ext cx="9215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https://drive.google.com/file/d/1pZWew7G8kzNeyQFurGe5a6w7XVPBR3JT/view?usp=sharing</a:t>
            </a:r>
            <a:endParaRPr lang="en-US" dirty="0"/>
          </a:p>
        </p:txBody>
      </p:sp>
      <p:pic>
        <p:nvPicPr>
          <p:cNvPr id="6" name="Media1">
            <a:hlinkClick r:id="" action="ppaction://media"/>
            <a:extLst>
              <a:ext uri="{FF2B5EF4-FFF2-40B4-BE49-F238E27FC236}">
                <a16:creationId xmlns:a16="http://schemas.microsoft.com/office/drawing/2014/main" id="{424BACB3-A21A-A406-62EA-B4891D6D6A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2586" b="11813"/>
          <a:stretch/>
        </p:blipFill>
        <p:spPr>
          <a:xfrm>
            <a:off x="2438400" y="1376312"/>
            <a:ext cx="7315200" cy="414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6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1C172DBA-B21F-8AC8-F2C2-3AAE3F122006}"/>
              </a:ext>
            </a:extLst>
          </p:cNvPr>
          <p:cNvSpPr txBox="1"/>
          <p:nvPr/>
        </p:nvSpPr>
        <p:spPr>
          <a:xfrm>
            <a:off x="990416" y="1614388"/>
            <a:ext cx="4424864" cy="4775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Feature Enhancements</a:t>
            </a:r>
          </a:p>
          <a:p>
            <a:pPr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Customization and White-Labeling</a:t>
            </a:r>
          </a:p>
          <a:p>
            <a:pPr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Integration with Emerging Technologies</a:t>
            </a:r>
          </a:p>
          <a:p>
            <a:pPr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Expansion of Service Offerings</a:t>
            </a:r>
          </a:p>
          <a:p>
            <a:pPr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AI-driven Personalization</a:t>
            </a:r>
          </a:p>
          <a:p>
            <a:pPr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Mobile Application Development</a:t>
            </a:r>
          </a:p>
          <a:p>
            <a:pPr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Globalization and Localization</a:t>
            </a:r>
          </a:p>
          <a:p>
            <a:pPr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Enhanced Security Measures</a:t>
            </a:r>
          </a:p>
          <a:p>
            <a:pPr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9. Advanced Reporting and Analytics</a:t>
            </a:r>
          </a:p>
          <a:p>
            <a:pPr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10. Community and Collaboration Features</a:t>
            </a:r>
          </a:p>
          <a:p>
            <a:pPr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11. Partnerships and Ecosystem Development</a:t>
            </a:r>
          </a:p>
        </p:txBody>
      </p:sp>
      <p:sp>
        <p:nvSpPr>
          <p:cNvPr id="3" name="Google Shape;133;p23">
            <a:extLst>
              <a:ext uri="{FF2B5EF4-FFF2-40B4-BE49-F238E27FC236}">
                <a16:creationId xmlns:a16="http://schemas.microsoft.com/office/drawing/2014/main" id="{E9857398-5AE6-9515-EA34-68762C588271}"/>
              </a:ext>
            </a:extLst>
          </p:cNvPr>
          <p:cNvSpPr txBox="1">
            <a:spLocks/>
          </p:cNvSpPr>
          <p:nvPr/>
        </p:nvSpPr>
        <p:spPr>
          <a:xfrm>
            <a:off x="990416" y="1187696"/>
            <a:ext cx="150146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Future Scope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B5F903-55DE-CB3C-6B45-42B268EE8C9D}"/>
              </a:ext>
            </a:extLst>
          </p:cNvPr>
          <p:cNvSpPr/>
          <p:nvPr/>
        </p:nvSpPr>
        <p:spPr>
          <a:xfrm>
            <a:off x="0" y="6644640"/>
            <a:ext cx="12192000" cy="2987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9B3FD3-54C3-646A-1376-EA87E8DDF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280" y="1725295"/>
            <a:ext cx="6096000" cy="4057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26EF2E-15F2-8ACF-022A-D2FDA517F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781" y="117822"/>
            <a:ext cx="1164437" cy="3901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3234C-AFF8-007E-D9A2-8C87D7B4ABE1}"/>
              </a:ext>
            </a:extLst>
          </p:cNvPr>
          <p:cNvSpPr/>
          <p:nvPr/>
        </p:nvSpPr>
        <p:spPr>
          <a:xfrm>
            <a:off x="0" y="0"/>
            <a:ext cx="9306560" cy="50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PLURA: Project Management and Dashboard</a:t>
            </a:r>
          </a:p>
        </p:txBody>
      </p:sp>
    </p:spTree>
    <p:extLst>
      <p:ext uri="{BB962C8B-B14F-4D97-AF65-F5344CB8AC3E}">
        <p14:creationId xmlns:p14="http://schemas.microsoft.com/office/powerpoint/2010/main" val="1545896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817</Words>
  <Application>Microsoft Office PowerPoint</Application>
  <PresentationFormat>Widescreen</PresentationFormat>
  <Paragraphs>87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Course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Janmejay Kumar Singh</dc:creator>
  <cp:lastModifiedBy>Janmejay Kumar Singh</cp:lastModifiedBy>
  <cp:revision>9</cp:revision>
  <dcterms:created xsi:type="dcterms:W3CDTF">2024-04-09T03:48:40Z</dcterms:created>
  <dcterms:modified xsi:type="dcterms:W3CDTF">2024-04-10T16:46:46Z</dcterms:modified>
</cp:coreProperties>
</file>